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305" r:id="rId3"/>
    <p:sldId id="258" r:id="rId4"/>
    <p:sldId id="278" r:id="rId5"/>
    <p:sldId id="259" r:id="rId6"/>
    <p:sldId id="283" r:id="rId7"/>
    <p:sldId id="260" r:id="rId8"/>
    <p:sldId id="284" r:id="rId9"/>
    <p:sldId id="273" r:id="rId10"/>
    <p:sldId id="285" r:id="rId11"/>
    <p:sldId id="261" r:id="rId12"/>
    <p:sldId id="286" r:id="rId13"/>
    <p:sldId id="262" r:id="rId14"/>
    <p:sldId id="287" r:id="rId15"/>
    <p:sldId id="263" r:id="rId16"/>
    <p:sldId id="288" r:id="rId17"/>
    <p:sldId id="264" r:id="rId18"/>
    <p:sldId id="289" r:id="rId19"/>
    <p:sldId id="265" r:id="rId20"/>
    <p:sldId id="290" r:id="rId21"/>
    <p:sldId id="302" r:id="rId22"/>
    <p:sldId id="291" r:id="rId23"/>
    <p:sldId id="267" r:id="rId24"/>
    <p:sldId id="292" r:id="rId25"/>
    <p:sldId id="268" r:id="rId26"/>
    <p:sldId id="293" r:id="rId27"/>
    <p:sldId id="269" r:id="rId28"/>
    <p:sldId id="294" r:id="rId29"/>
    <p:sldId id="270" r:id="rId30"/>
    <p:sldId id="295" r:id="rId31"/>
    <p:sldId id="271" r:id="rId32"/>
    <p:sldId id="296" r:id="rId33"/>
    <p:sldId id="272" r:id="rId34"/>
    <p:sldId id="297" r:id="rId35"/>
    <p:sldId id="274" r:id="rId36"/>
    <p:sldId id="298" r:id="rId37"/>
    <p:sldId id="275" r:id="rId38"/>
    <p:sldId id="299" r:id="rId39"/>
    <p:sldId id="276" r:id="rId40"/>
    <p:sldId id="300" r:id="rId41"/>
    <p:sldId id="277" r:id="rId42"/>
    <p:sldId id="301" r:id="rId43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3300"/>
    <a:srgbClr val="FF0066"/>
    <a:srgbClr val="EBFD03"/>
    <a:srgbClr val="FF0000"/>
    <a:srgbClr val="68E3F4"/>
    <a:srgbClr val="CCECFF"/>
    <a:srgbClr val="5DD5FF"/>
    <a:srgbClr val="66FF33"/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A96AF-BE2E-44FA-8FB4-1A04DD61B4F1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8F512-E429-40A6-ABB7-39282D156D67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14014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8F512-E429-40A6-ABB7-39282D156D67}" type="slidenum">
              <a:rPr lang="hr-HR" smtClean="0"/>
              <a:pPr/>
              <a:t>5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686345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342520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40991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875604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00161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245501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16062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091933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612646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4440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606058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91446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11550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5.xml"/><Relationship Id="rId18" Type="http://schemas.openxmlformats.org/officeDocument/2006/relationships/slide" Target="slide17.xml"/><Relationship Id="rId3" Type="http://schemas.openxmlformats.org/officeDocument/2006/relationships/slide" Target="slide11.xml"/><Relationship Id="rId21" Type="http://schemas.openxmlformats.org/officeDocument/2006/relationships/slide" Target="slide41.xml"/><Relationship Id="rId7" Type="http://schemas.openxmlformats.org/officeDocument/2006/relationships/slide" Target="slide5.xml"/><Relationship Id="rId12" Type="http://schemas.openxmlformats.org/officeDocument/2006/relationships/slide" Target="slide7.xml"/><Relationship Id="rId17" Type="http://schemas.openxmlformats.org/officeDocument/2006/relationships/slide" Target="slide9.xml"/><Relationship Id="rId2" Type="http://schemas.openxmlformats.org/officeDocument/2006/relationships/slide" Target="slide3.xml"/><Relationship Id="rId16" Type="http://schemas.openxmlformats.org/officeDocument/2006/relationships/slide" Target="slide39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11" Type="http://schemas.openxmlformats.org/officeDocument/2006/relationships/slide" Target="slide37.xml"/><Relationship Id="rId5" Type="http://schemas.openxmlformats.org/officeDocument/2006/relationships/slide" Target="slide27.xml"/><Relationship Id="rId15" Type="http://schemas.openxmlformats.org/officeDocument/2006/relationships/slide" Target="slide31.xml"/><Relationship Id="rId10" Type="http://schemas.openxmlformats.org/officeDocument/2006/relationships/slide" Target="slide29.xml"/><Relationship Id="rId19" Type="http://schemas.openxmlformats.org/officeDocument/2006/relationships/slide" Target="slide25.xml"/><Relationship Id="rId4" Type="http://schemas.openxmlformats.org/officeDocument/2006/relationships/slide" Target="slide19.xml"/><Relationship Id="rId9" Type="http://schemas.openxmlformats.org/officeDocument/2006/relationships/slide" Target="slide21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3890863"/>
          </a:xfrm>
          <a:ln w="7620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hr-HR" sz="11500" b="1" dirty="0" smtClean="0">
                <a:solidFill>
                  <a:srgbClr val="FFFF00"/>
                </a:solidFill>
              </a:rPr>
              <a:t>CHRISTMAS</a:t>
            </a:r>
            <a:br>
              <a:rPr lang="hr-HR" sz="11500" b="1" dirty="0" smtClean="0">
                <a:solidFill>
                  <a:srgbClr val="FFFF00"/>
                </a:solidFill>
              </a:rPr>
            </a:br>
            <a:r>
              <a:rPr lang="hr-HR" sz="11500" b="1" dirty="0" smtClean="0">
                <a:solidFill>
                  <a:srgbClr val="FFFF00"/>
                </a:solidFill>
              </a:rPr>
              <a:t> JEOPARDY</a:t>
            </a:r>
            <a:endParaRPr lang="hr-HR" sz="11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28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88032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7200" b="1" dirty="0"/>
              <a:t/>
            </a:r>
            <a:br>
              <a:rPr lang="hr-HR" sz="7200" b="1" dirty="0"/>
            </a:br>
            <a:endParaRPr lang="hr-HR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365104"/>
            <a:ext cx="7560840" cy="2304256"/>
          </a:xfrm>
          <a:ln>
            <a:solidFill>
              <a:srgbClr val="009900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hr-HR" dirty="0" smtClean="0"/>
              <a:t> </a:t>
            </a:r>
            <a:r>
              <a:rPr lang="hr-HR" sz="35200" b="1" dirty="0" smtClean="0">
                <a:solidFill>
                  <a:srgbClr val="FFFF00"/>
                </a:solidFill>
              </a:rPr>
              <a:t>JESUS /     JESUS CHRIST</a:t>
            </a:r>
            <a:r>
              <a:rPr lang="hr-HR" sz="32000" b="1" dirty="0" smtClean="0">
                <a:solidFill>
                  <a:srgbClr val="FFFF00"/>
                </a:solidFill>
              </a:rPr>
              <a:t> </a:t>
            </a:r>
            <a:endParaRPr lang="hr-HR" sz="320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91880" y="332656"/>
            <a:ext cx="20201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4800" b="1" dirty="0">
                <a:solidFill>
                  <a:srgbClr val="FF3300"/>
                </a:solidFill>
                <a:ea typeface="+mj-ea"/>
                <a:cs typeface="+mj-cs"/>
              </a:rPr>
              <a:t>2 – 100</a:t>
            </a:r>
            <a:endParaRPr lang="hr-HR" sz="2000" b="1" dirty="0">
              <a:solidFill>
                <a:srgbClr val="FF33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39552" y="1268760"/>
            <a:ext cx="8064896" cy="273630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800" b="1" dirty="0" smtClean="0">
                <a:solidFill>
                  <a:schemeClr val="bg1"/>
                </a:solidFill>
              </a:rPr>
              <a:t>Who was born in Bethlehem on 25th December?</a:t>
            </a:r>
            <a:endParaRPr lang="hr-HR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260648"/>
            <a:ext cx="2880320" cy="100811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2 </a:t>
            </a:r>
            <a:r>
              <a:rPr lang="hr-HR" sz="4900" b="1" dirty="0">
                <a:solidFill>
                  <a:srgbClr val="FF3300"/>
                </a:solidFill>
              </a:rPr>
              <a:t>– 200</a:t>
            </a: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88" y="4221088"/>
            <a:ext cx="7560840" cy="1584176"/>
          </a:xfrm>
        </p:spPr>
        <p:txBody>
          <a:bodyPr>
            <a:normAutofit fontScale="55000" lnSpcReduction="20000"/>
          </a:bodyPr>
          <a:lstStyle/>
          <a:p>
            <a:endParaRPr lang="hr-HR" dirty="0"/>
          </a:p>
          <a:p>
            <a:r>
              <a:rPr lang="hr-HR" sz="14500" b="1" dirty="0" smtClean="0">
                <a:solidFill>
                  <a:srgbClr val="FFFF00"/>
                </a:solidFill>
              </a:rPr>
              <a:t>STABLE</a:t>
            </a:r>
            <a:endParaRPr lang="hr-HR" sz="14500" b="1" dirty="0">
              <a:solidFill>
                <a:srgbClr val="FFFF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89856" y="1268760"/>
            <a:ext cx="8136904" cy="25202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800" b="1" dirty="0" smtClean="0">
                <a:solidFill>
                  <a:schemeClr val="bg1"/>
                </a:solidFill>
              </a:rPr>
              <a:t>Baby </a:t>
            </a:r>
            <a:r>
              <a:rPr lang="hr-HR" sz="4800" b="1" dirty="0" smtClean="0">
                <a:solidFill>
                  <a:schemeClr val="bg1"/>
                </a:solidFill>
              </a:rPr>
              <a:t>Jesus </a:t>
            </a:r>
            <a:r>
              <a:rPr lang="hr-HR" sz="4800" b="1" dirty="0" smtClean="0">
                <a:solidFill>
                  <a:schemeClr val="bg1"/>
                </a:solidFill>
              </a:rPr>
              <a:t>was born in a </a:t>
            </a:r>
          </a:p>
          <a:p>
            <a:pPr algn="ctr"/>
            <a:r>
              <a:rPr lang="hr-HR" sz="4800" b="1" dirty="0" smtClean="0">
                <a:solidFill>
                  <a:schemeClr val="bg1"/>
                </a:solidFill>
              </a:rPr>
              <a:t>a) hospital  b) stable  c) forest</a:t>
            </a:r>
            <a:endParaRPr lang="hr-HR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653136"/>
            <a:ext cx="7560840" cy="2088232"/>
          </a:xfrm>
        </p:spPr>
        <p:txBody>
          <a:bodyPr>
            <a:normAutofit fontScale="92500" lnSpcReduction="20000"/>
          </a:bodyPr>
          <a:lstStyle/>
          <a:p>
            <a:r>
              <a:rPr lang="hr-HR" sz="8600" b="1" dirty="0" smtClean="0">
                <a:solidFill>
                  <a:srgbClr val="FFFF00"/>
                </a:solidFill>
              </a:rPr>
              <a:t>       MARY </a:t>
            </a:r>
            <a:r>
              <a:rPr lang="hr-HR" sz="6500" b="1" dirty="0" smtClean="0">
                <a:solidFill>
                  <a:srgbClr val="FFFF00"/>
                </a:solidFill>
              </a:rPr>
              <a:t>AND</a:t>
            </a:r>
            <a:r>
              <a:rPr lang="hr-HR" sz="8600" b="1" dirty="0" smtClean="0">
                <a:solidFill>
                  <a:srgbClr val="FFFF00"/>
                </a:solidFill>
              </a:rPr>
              <a:t> JOSEPH</a:t>
            </a:r>
            <a:endParaRPr lang="hr-HR" sz="86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7968" y="332656"/>
            <a:ext cx="18630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4400" b="1" dirty="0">
                <a:solidFill>
                  <a:srgbClr val="FF0000"/>
                </a:solidFill>
                <a:ea typeface="+mj-ea"/>
                <a:cs typeface="+mj-cs"/>
              </a:rPr>
              <a:t>2 – 300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07504" y="1101725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000" b="1" dirty="0" smtClean="0">
                <a:solidFill>
                  <a:schemeClr val="bg1"/>
                </a:solidFill>
              </a:rPr>
              <a:t> Jesus’ mother and ´father´  are ...</a:t>
            </a:r>
            <a:endParaRPr lang="hr-H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581128"/>
            <a:ext cx="7560840" cy="1728192"/>
          </a:xfrm>
        </p:spPr>
        <p:txBody>
          <a:bodyPr>
            <a:normAutofit fontScale="85000" lnSpcReduction="10000"/>
          </a:bodyPr>
          <a:lstStyle/>
          <a:p>
            <a:r>
              <a:rPr lang="hr-HR" sz="8600" b="1" dirty="0" smtClean="0">
                <a:solidFill>
                  <a:srgbClr val="FFFF00"/>
                </a:solidFill>
              </a:rPr>
              <a:t>KINGS / WISE MEN</a:t>
            </a:r>
            <a:endParaRPr lang="hr-HR" sz="86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7864" y="303868"/>
            <a:ext cx="217306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400" b="1" dirty="0">
                <a:solidFill>
                  <a:srgbClr val="FF3300"/>
                </a:solidFill>
                <a:ea typeface="+mj-ea"/>
                <a:cs typeface="+mj-cs"/>
              </a:rPr>
              <a:t>2 – 400</a:t>
            </a:r>
            <a:br>
              <a:rPr lang="hr-HR" sz="4400" b="1" dirty="0">
                <a:solidFill>
                  <a:srgbClr val="FF3300"/>
                </a:solidFill>
                <a:ea typeface="+mj-ea"/>
                <a:cs typeface="+mj-cs"/>
              </a:rPr>
            </a:br>
            <a:endParaRPr lang="hr-HR" b="1" dirty="0">
              <a:solidFill>
                <a:srgbClr val="FF3300"/>
              </a:solidFill>
            </a:endParaRPr>
          </a:p>
        </p:txBody>
      </p:sp>
      <p:sp>
        <p:nvSpPr>
          <p:cNvPr id="6" name="Title 4"/>
          <p:cNvSpPr>
            <a:spLocks noGrp="1"/>
          </p:cNvSpPr>
          <p:nvPr>
            <p:ph type="ctrTitle"/>
          </p:nvPr>
        </p:nvSpPr>
        <p:spPr>
          <a:xfrm>
            <a:off x="107504" y="1101725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000" b="1" dirty="0" smtClean="0">
                <a:solidFill>
                  <a:schemeClr val="bg1"/>
                </a:solidFill>
              </a:rPr>
              <a:t> Melchior, Balthazar and Casper are the  three ...</a:t>
            </a:r>
            <a:endParaRPr lang="hr-HR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332656"/>
            <a:ext cx="2376264" cy="79208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  </a:t>
            </a:r>
            <a:r>
              <a:rPr lang="hr-HR" sz="4900" b="1" dirty="0" smtClean="0">
                <a:solidFill>
                  <a:srgbClr val="FF0000"/>
                </a:solidFill>
              </a:rPr>
              <a:t>3 – 100</a:t>
            </a:r>
            <a:r>
              <a:rPr lang="hr-HR" sz="4900" dirty="0" smtClean="0"/>
              <a:t/>
            </a:r>
            <a:br>
              <a:rPr lang="hr-HR" sz="4900" dirty="0" smtClean="0"/>
            </a:br>
            <a:endParaRPr lang="hr-HR" sz="8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941304" cy="1512168"/>
          </a:xfrm>
        </p:spPr>
        <p:txBody>
          <a:bodyPr>
            <a:normAutofit/>
          </a:bodyPr>
          <a:lstStyle/>
          <a:p>
            <a:r>
              <a:rPr lang="hr-HR" sz="7200" b="1" dirty="0" smtClean="0">
                <a:solidFill>
                  <a:srgbClr val="FFFF00"/>
                </a:solidFill>
              </a:rPr>
              <a:t>25</a:t>
            </a:r>
            <a:r>
              <a:rPr lang="hr-HR" sz="7200" b="1" baseline="30000" dirty="0">
                <a:solidFill>
                  <a:srgbClr val="FFFF00"/>
                </a:solidFill>
              </a:rPr>
              <a:t>th</a:t>
            </a:r>
            <a:r>
              <a:rPr lang="hr-HR" sz="7200" b="1" dirty="0" smtClean="0">
                <a:solidFill>
                  <a:srgbClr val="FFFF00"/>
                </a:solidFill>
              </a:rPr>
              <a:t> December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27233" y="980728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Christmas Day is on ...</a:t>
            </a:r>
            <a:endParaRPr lang="hr-H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530432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371600"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b="1" dirty="0" smtClean="0">
                          <a:solidFill>
                            <a:srgbClr val="FFFF00"/>
                          </a:solidFill>
                          <a:latin typeface="+mj-lt"/>
                        </a:rPr>
                        <a:t>SONG</a:t>
                      </a:r>
                      <a:r>
                        <a:rPr lang="hr-HR" sz="2600" b="1" baseline="0" dirty="0" smtClean="0">
                          <a:solidFill>
                            <a:srgbClr val="FFFF00"/>
                          </a:solidFill>
                          <a:latin typeface="+mj-lt"/>
                        </a:rPr>
                        <a:t> TITLES</a:t>
                      </a:r>
                      <a:endParaRPr lang="hr-HR" sz="26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dirty="0" smtClean="0">
                          <a:solidFill>
                            <a:srgbClr val="FFFF00"/>
                          </a:solidFill>
                        </a:rPr>
                        <a:t>THE</a:t>
                      </a:r>
                      <a:r>
                        <a:rPr lang="hr-HR" sz="2600" baseline="0" dirty="0" smtClean="0">
                          <a:solidFill>
                            <a:srgbClr val="FFFF00"/>
                          </a:solidFill>
                        </a:rPr>
                        <a:t> BIBLE</a:t>
                      </a:r>
                      <a:endParaRPr lang="hr-HR" sz="26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dirty="0" smtClean="0">
                          <a:solidFill>
                            <a:srgbClr val="FFFF00"/>
                          </a:solidFill>
                        </a:rPr>
                        <a:t>DATES</a:t>
                      </a:r>
                      <a:r>
                        <a:rPr lang="hr-HR" sz="2600" baseline="0" dirty="0" smtClean="0">
                          <a:solidFill>
                            <a:srgbClr val="FFFF00"/>
                          </a:solidFill>
                        </a:rPr>
                        <a:t> AND DAYS</a:t>
                      </a:r>
                      <a:endParaRPr lang="hr-HR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500" dirty="0" smtClean="0">
                          <a:solidFill>
                            <a:srgbClr val="FFFF00"/>
                          </a:solidFill>
                        </a:rPr>
                        <a:t>FOOD</a:t>
                      </a:r>
                      <a:endParaRPr lang="hr-HR" sz="25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400" dirty="0" smtClean="0">
                          <a:solidFill>
                            <a:srgbClr val="FFFF00"/>
                          </a:solidFill>
                        </a:rPr>
                        <a:t>SANTA</a:t>
                      </a:r>
                      <a:r>
                        <a:rPr lang="hr-HR" sz="2400" baseline="0" dirty="0" smtClean="0">
                          <a:solidFill>
                            <a:srgbClr val="FFFF00"/>
                          </a:solidFill>
                        </a:rPr>
                        <a:t> CLAUS</a:t>
                      </a:r>
                      <a:endParaRPr lang="hr-HR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3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4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5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6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7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8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9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0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1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2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3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4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5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6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7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8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9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0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1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6565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221088"/>
            <a:ext cx="6912768" cy="2088232"/>
          </a:xfrm>
        </p:spPr>
        <p:txBody>
          <a:bodyPr>
            <a:normAutofit fontScale="25000" lnSpcReduction="20000"/>
          </a:bodyPr>
          <a:lstStyle/>
          <a:p>
            <a:endParaRPr lang="hr-HR" dirty="0" smtClean="0"/>
          </a:p>
          <a:p>
            <a:endParaRPr lang="hr-HR" sz="8000" b="1" dirty="0" smtClean="0"/>
          </a:p>
          <a:p>
            <a:r>
              <a:rPr lang="hr-HR" sz="32000" b="1" dirty="0" smtClean="0">
                <a:solidFill>
                  <a:srgbClr val="FFFF00"/>
                </a:solidFill>
              </a:rPr>
              <a:t>24</a:t>
            </a:r>
            <a:r>
              <a:rPr lang="hr-HR" sz="28800" b="1" baseline="30000" dirty="0" smtClean="0">
                <a:solidFill>
                  <a:srgbClr val="FFFF00"/>
                </a:solidFill>
              </a:rPr>
              <a:t>th</a:t>
            </a:r>
            <a:r>
              <a:rPr lang="hr-HR" sz="32000" b="1" dirty="0" smtClean="0">
                <a:solidFill>
                  <a:srgbClr val="FFFF00"/>
                </a:solidFill>
              </a:rPr>
              <a:t> December</a:t>
            </a:r>
            <a:endParaRPr lang="hr-HR" sz="3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94170" y="188640"/>
            <a:ext cx="228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4400" b="1" dirty="0">
                <a:solidFill>
                  <a:srgbClr val="FF0000"/>
                </a:solidFill>
                <a:ea typeface="+mj-ea"/>
                <a:cs typeface="+mj-cs"/>
              </a:rPr>
              <a:t>3 – 200</a:t>
            </a:r>
            <a:r>
              <a:rPr lang="hr-HR" sz="4400" dirty="0">
                <a:solidFill>
                  <a:prstClr val="white"/>
                </a:solidFill>
                <a:ea typeface="+mj-ea"/>
                <a:cs typeface="+mj-cs"/>
              </a:rPr>
              <a:t/>
            </a:r>
            <a:br>
              <a:rPr lang="hr-HR" sz="4400" dirty="0">
                <a:solidFill>
                  <a:prstClr val="white"/>
                </a:solidFill>
                <a:ea typeface="+mj-ea"/>
                <a:cs typeface="+mj-cs"/>
              </a:rPr>
            </a:br>
            <a:endParaRPr lang="hr-HR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980728"/>
            <a:ext cx="9036495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Christmas Eve is on ...</a:t>
            </a:r>
            <a:endParaRPr lang="hr-H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43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3848" y="332656"/>
            <a:ext cx="2448272" cy="576064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b="1" dirty="0" smtClean="0">
                <a:solidFill>
                  <a:srgbClr val="FF0000"/>
                </a:solidFill>
              </a:rPr>
              <a:t>3 – 300</a:t>
            </a:r>
            <a:br>
              <a:rPr lang="hr-HR" b="1" dirty="0" smtClean="0">
                <a:solidFill>
                  <a:srgbClr val="FF0000"/>
                </a:solidFill>
              </a:rPr>
            </a:br>
            <a:endParaRPr lang="hr-HR" sz="60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7560840" cy="2088232"/>
          </a:xfrm>
        </p:spPr>
        <p:txBody>
          <a:bodyPr>
            <a:normAutofit/>
          </a:bodyPr>
          <a:lstStyle/>
          <a:p>
            <a:endParaRPr lang="hr-HR" dirty="0" smtClean="0"/>
          </a:p>
          <a:p>
            <a:endParaRPr lang="hr-HR" dirty="0" smtClean="0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836712"/>
            <a:ext cx="8549223" cy="35283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4800" b="1" dirty="0" smtClean="0">
                <a:solidFill>
                  <a:schemeClr val="bg1"/>
                </a:solidFill>
              </a:rPr>
              <a:t>New Year’s Eve is on ...</a:t>
            </a:r>
            <a:endParaRPr lang="hr-HR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4725144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31</a:t>
            </a:r>
            <a:r>
              <a:rPr lang="hr-HR" sz="8000" b="1" baseline="30000" dirty="0" smtClean="0">
                <a:solidFill>
                  <a:srgbClr val="FFFF00"/>
                </a:solidFill>
              </a:rPr>
              <a:t>st</a:t>
            </a:r>
            <a:r>
              <a:rPr lang="hr-HR" sz="8000" baseline="30000" dirty="0" smtClean="0"/>
              <a:t>  </a:t>
            </a:r>
            <a:r>
              <a:rPr lang="hr-HR" sz="8000" b="1" dirty="0" smtClean="0">
                <a:solidFill>
                  <a:srgbClr val="FFFF00"/>
                </a:solidFill>
              </a:rPr>
              <a:t>December</a:t>
            </a:r>
            <a:endParaRPr lang="hr-HR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404664"/>
            <a:ext cx="2880320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b="1" dirty="0">
                <a:solidFill>
                  <a:srgbClr val="FF3300"/>
                </a:solidFill>
              </a:rPr>
              <a:t>3 – </a:t>
            </a:r>
            <a:r>
              <a:rPr lang="hr-HR" b="1" dirty="0" smtClean="0">
                <a:solidFill>
                  <a:srgbClr val="FF3300"/>
                </a:solidFill>
              </a:rPr>
              <a:t>400</a:t>
            </a:r>
            <a:r>
              <a:rPr lang="hr-HR" b="1" dirty="0">
                <a:solidFill>
                  <a:srgbClr val="FF3300"/>
                </a:solidFill>
              </a:rPr>
              <a:t/>
            </a:r>
            <a:br>
              <a:rPr lang="hr-HR" b="1" dirty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624736" cy="1656184"/>
          </a:xfrm>
        </p:spPr>
        <p:txBody>
          <a:bodyPr>
            <a:normAutofit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Friday 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539552" y="1052736"/>
            <a:ext cx="8064896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What day of the week is Christmas Day this year?</a:t>
            </a:r>
            <a:endParaRPr lang="hr-H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3848" y="332656"/>
            <a:ext cx="2664296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 - 100</a:t>
            </a:r>
            <a:r>
              <a:rPr lang="hr-HR" sz="7300" b="1" dirty="0">
                <a:solidFill>
                  <a:srgbClr val="FF3300"/>
                </a:solidFill>
              </a:rPr>
              <a:t/>
            </a:r>
            <a:br>
              <a:rPr lang="hr-HR" sz="7300" b="1" dirty="0">
                <a:solidFill>
                  <a:srgbClr val="FF3300"/>
                </a:solidFill>
              </a:rPr>
            </a:br>
            <a:endParaRPr lang="hr-HR" sz="72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365104"/>
            <a:ext cx="7560840" cy="1656184"/>
          </a:xfrm>
        </p:spPr>
        <p:txBody>
          <a:bodyPr>
            <a:normAutofit fontScale="92500" lnSpcReduction="20000"/>
          </a:bodyPr>
          <a:lstStyle/>
          <a:p>
            <a:endParaRPr lang="hr-HR" dirty="0" smtClean="0"/>
          </a:p>
          <a:p>
            <a:r>
              <a:rPr lang="hr-HR" sz="8000" b="1" dirty="0" smtClean="0">
                <a:solidFill>
                  <a:srgbClr val="FFFF00"/>
                </a:solidFill>
              </a:rPr>
              <a:t>TURKEY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908720"/>
            <a:ext cx="8549223" cy="35283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People traditionally eat roast </a:t>
            </a:r>
            <a:endParaRPr lang="hr-HR" b="1" dirty="0"/>
          </a:p>
          <a:p>
            <a:r>
              <a:rPr lang="hr-HR" b="1" dirty="0" smtClean="0">
                <a:solidFill>
                  <a:schemeClr val="bg1"/>
                </a:solidFill>
              </a:rPr>
              <a:t>   </a:t>
            </a:r>
          </a:p>
          <a:p>
            <a:endParaRPr lang="hr-HR" b="1" dirty="0" smtClean="0">
              <a:solidFill>
                <a:schemeClr val="bg1"/>
              </a:solidFill>
            </a:endParaRPr>
          </a:p>
          <a:p>
            <a:endParaRPr lang="hr-HR" b="1" dirty="0" smtClean="0">
              <a:solidFill>
                <a:schemeClr val="bg1"/>
              </a:solidFill>
            </a:endParaRPr>
          </a:p>
          <a:p>
            <a:r>
              <a:rPr lang="hr-HR" b="1" dirty="0" smtClean="0">
                <a:solidFill>
                  <a:schemeClr val="bg1"/>
                </a:solidFill>
              </a:rPr>
              <a:t>at Christmas.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korisnik\AppData\Local\Microsoft\Windows\Temporary Internet Files\Content.IE5\FQY2FO8J\turkey_platter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1833952"/>
            <a:ext cx="3040321" cy="1739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0" y="45846"/>
            <a:ext cx="4896544" cy="108012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endParaRPr lang="hr-HR" sz="73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6629" y="4653136"/>
            <a:ext cx="7560840" cy="1800200"/>
          </a:xfrm>
        </p:spPr>
        <p:txBody>
          <a:bodyPr>
            <a:normAutofit fontScale="77500" lnSpcReduction="20000"/>
          </a:bodyPr>
          <a:lstStyle/>
          <a:p>
            <a:r>
              <a:rPr lang="hr-HR" sz="6000" b="1" dirty="0" smtClean="0"/>
              <a:t> </a:t>
            </a:r>
            <a:r>
              <a:rPr lang="hr-HR" sz="8500" b="1" dirty="0" smtClean="0">
                <a:solidFill>
                  <a:srgbClr val="FFFF00"/>
                </a:solidFill>
              </a:rPr>
              <a:t>CHRISTMAS PUDDING</a:t>
            </a:r>
            <a:endParaRPr lang="hr-HR" sz="85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37" y="1124744"/>
            <a:ext cx="8549223" cy="33123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A traditional dessert with dried fruit. People in Britain usually eat it at the end of Christmas dinner.</a:t>
            </a:r>
            <a:endParaRPr lang="hr-HR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9912" y="188640"/>
            <a:ext cx="20162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400" b="1" dirty="0">
                <a:solidFill>
                  <a:srgbClr val="FF3300"/>
                </a:solidFill>
              </a:rPr>
              <a:t>4 – 200</a:t>
            </a:r>
            <a:r>
              <a:rPr lang="hr-HR" sz="4000" b="1" dirty="0">
                <a:solidFill>
                  <a:srgbClr val="FF3300"/>
                </a:solidFill>
              </a:rPr>
              <a:t/>
            </a:r>
            <a:br>
              <a:rPr lang="hr-HR" sz="4000" b="1" dirty="0">
                <a:solidFill>
                  <a:srgbClr val="FF3300"/>
                </a:solidFill>
              </a:rPr>
            </a:br>
            <a:endParaRPr lang="hr-HR" sz="4000" b="1" dirty="0">
              <a:solidFill>
                <a:srgbClr val="FF3300"/>
              </a:solidFill>
            </a:endParaRPr>
          </a:p>
        </p:txBody>
      </p:sp>
      <p:pic>
        <p:nvPicPr>
          <p:cNvPr id="1026" name="Picture 2" descr="C:\Users\korisnik\AppData\Local\Microsoft\Windows\Temporary Internet Files\Content.IE5\R1RUSEZQ\Christmas-Puddin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315416"/>
            <a:ext cx="2193218" cy="2069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3384376"/>
          </a:xfrm>
        </p:spPr>
        <p:txBody>
          <a:bodyPr>
            <a:normAutofit/>
          </a:bodyPr>
          <a:lstStyle/>
          <a:p>
            <a:endParaRPr lang="hr-HR" sz="53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581128"/>
            <a:ext cx="6408712" cy="2232248"/>
          </a:xfrm>
        </p:spPr>
        <p:txBody>
          <a:bodyPr>
            <a:normAutofit fontScale="77500" lnSpcReduction="20000"/>
          </a:bodyPr>
          <a:lstStyle/>
          <a:p>
            <a:r>
              <a:rPr lang="hr-HR" sz="9600" b="1" dirty="0" smtClean="0">
                <a:solidFill>
                  <a:srgbClr val="FFFF00"/>
                </a:solidFill>
              </a:rPr>
              <a:t>SNOW</a:t>
            </a:r>
          </a:p>
          <a:p>
            <a:r>
              <a:rPr lang="hr-HR" sz="9600" b="1" dirty="0" smtClean="0">
                <a:solidFill>
                  <a:srgbClr val="FFFF00"/>
                </a:solidFill>
              </a:rPr>
              <a:t>WAY</a:t>
            </a:r>
            <a:endParaRPr lang="hr-HR" sz="54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2699792" y="11663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4000" b="1" dirty="0" smtClean="0">
                <a:solidFill>
                  <a:srgbClr val="FF3300"/>
                </a:solidFill>
              </a:rPr>
              <a:t>        1 </a:t>
            </a:r>
            <a:r>
              <a:rPr lang="hr-HR" sz="4000" b="1" dirty="0">
                <a:solidFill>
                  <a:srgbClr val="FF3300"/>
                </a:solidFill>
              </a:rPr>
              <a:t>– 100</a:t>
            </a:r>
            <a:br>
              <a:rPr lang="hr-HR" sz="4000" b="1" dirty="0">
                <a:solidFill>
                  <a:srgbClr val="FF3300"/>
                </a:solidFill>
              </a:rPr>
            </a:br>
            <a:endParaRPr lang="hr-HR" sz="400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5897" y="908720"/>
            <a:ext cx="9108504" cy="3600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/>
              <a:t>Dashing through </a:t>
            </a:r>
            <a:r>
              <a:rPr lang="en-US" i="1" dirty="0" smtClean="0"/>
              <a:t>the</a:t>
            </a:r>
            <a:r>
              <a:rPr lang="hr-HR" i="1" dirty="0" smtClean="0"/>
              <a:t> __ __ __ __         </a:t>
            </a:r>
            <a:r>
              <a:rPr lang="en-US" i="1" dirty="0" smtClean="0"/>
              <a:t>On </a:t>
            </a:r>
            <a:r>
              <a:rPr lang="en-US" i="1" dirty="0"/>
              <a:t>a one horse open sleigh</a:t>
            </a:r>
            <a:br>
              <a:rPr lang="en-US" i="1" dirty="0"/>
            </a:br>
            <a:r>
              <a:rPr lang="en-US" i="1" dirty="0"/>
              <a:t>O'er the fields we go,</a:t>
            </a:r>
            <a:br>
              <a:rPr lang="en-US" i="1" dirty="0"/>
            </a:br>
            <a:r>
              <a:rPr lang="en-US" i="1" dirty="0"/>
              <a:t>Laughing all </a:t>
            </a:r>
            <a:r>
              <a:rPr lang="en-US" i="1" dirty="0" smtClean="0"/>
              <a:t>t</a:t>
            </a:r>
            <a:r>
              <a:rPr lang="hr-HR" i="1" dirty="0" smtClean="0"/>
              <a:t>he __ __ __ </a:t>
            </a:r>
            <a:r>
              <a:rPr lang="hr-HR" dirty="0" smtClean="0"/>
              <a:t>...</a:t>
            </a:r>
            <a:endParaRPr lang="hr-H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50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9832" y="116632"/>
            <a:ext cx="2592288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– 300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72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869160"/>
            <a:ext cx="7560840" cy="1440160"/>
          </a:xfrm>
        </p:spPr>
        <p:txBody>
          <a:bodyPr>
            <a:normAutofit fontScale="70000" lnSpcReduction="20000"/>
          </a:bodyPr>
          <a:lstStyle/>
          <a:p>
            <a:r>
              <a:rPr lang="hr-HR" sz="9600" b="1" dirty="0" smtClean="0">
                <a:solidFill>
                  <a:srgbClr val="FFFF00"/>
                </a:solidFill>
              </a:rPr>
              <a:t>GINGERBREAD MAN</a:t>
            </a:r>
            <a:endParaRPr lang="hr-HR" sz="9600" b="1" dirty="0">
              <a:solidFill>
                <a:srgbClr val="FFFF00"/>
              </a:solidFill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1124744"/>
            <a:ext cx="8951663" cy="324036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People eat a special 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biscuit at Christmas time. 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They call it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korisnik\AppData\Local\Microsoft\Windows\Temporary Internet Files\Content.IE5\FQY2FO8J\gingerbread-man-cookies-clip-art-366757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823754" cy="23474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7864" y="116632"/>
            <a:ext cx="2232248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– 400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0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725144"/>
            <a:ext cx="6840760" cy="1440160"/>
          </a:xfrm>
        </p:spPr>
        <p:txBody>
          <a:bodyPr>
            <a:norm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CANDY CANE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1484784"/>
            <a:ext cx="8741560" cy="30243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/>
              <a:t>A special treat for children </a:t>
            </a:r>
          </a:p>
          <a:p>
            <a:r>
              <a:rPr lang="hr-HR" b="1" dirty="0" smtClean="0"/>
              <a:t>eaten at Christmas time.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korisnik\AppData\Local\Microsoft\Windows\Temporary Internet Files\Content.IE5\NEOBA620\8288296374_dc75a6f0c4_z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2551"/>
            <a:ext cx="2096158" cy="22854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116632"/>
            <a:ext cx="1944216" cy="936104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5 – 100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2400" dirty="0"/>
              <a:t> </a:t>
            </a:r>
            <a:endParaRPr lang="hr-HR" sz="6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4653136"/>
            <a:ext cx="6048672" cy="1296144"/>
          </a:xfrm>
        </p:spPr>
        <p:txBody>
          <a:bodyPr>
            <a:normAutofit fontScale="92500" lnSpcReduction="10000"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STOCKING</a:t>
            </a:r>
            <a:endParaRPr lang="hr-HR" sz="88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323528" y="1412776"/>
            <a:ext cx="8549223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A large red sock that children leave out on Christmas Eve.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4101" name="Picture 5" descr="C:\Users\korisnik\AppData\Local\Microsoft\Windows\Temporary Internet Files\Content.IE5\HYN0JSCT\christmas-stocking-candy-can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519" y="188640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260648"/>
            <a:ext cx="2736304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5 – 200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2000" dirty="0" smtClean="0"/>
              <a:t> </a:t>
            </a:r>
            <a:r>
              <a:rPr lang="hr-HR" dirty="0"/>
              <a:t/>
            </a:r>
            <a:br>
              <a:rPr lang="hr-HR" dirty="0"/>
            </a:br>
            <a:endParaRPr lang="hr-HR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797152"/>
            <a:ext cx="7560840" cy="1728192"/>
          </a:xfrm>
        </p:spPr>
        <p:txBody>
          <a:bodyPr>
            <a:normAutofit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SLEIGH</a:t>
            </a:r>
            <a:endParaRPr lang="hr-HR" sz="88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1844824"/>
            <a:ext cx="8967450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4000" b="1" smtClean="0">
                <a:solidFill>
                  <a:schemeClr val="bg1"/>
                </a:solidFill>
              </a:rPr>
              <a:t>Santa travels in his ...</a:t>
            </a:r>
            <a:endParaRPr lang="hr-HR" sz="4000" b="1" dirty="0">
              <a:solidFill>
                <a:schemeClr val="bg1"/>
              </a:solidFill>
            </a:endParaRPr>
          </a:p>
        </p:txBody>
      </p:sp>
      <p:pic>
        <p:nvPicPr>
          <p:cNvPr id="5123" name="Picture 3" descr="C:\Users\korisnik\AppData\Local\Microsoft\Windows\Temporary Internet Files\Content.IE5\R1RUSEZQ\yco5B9gcE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48680"/>
            <a:ext cx="2592288" cy="2333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40846" y="260648"/>
            <a:ext cx="3456384" cy="720080"/>
          </a:xfrm>
        </p:spPr>
        <p:txBody>
          <a:bodyPr>
            <a:normAutofit fontScale="90000"/>
          </a:bodyPr>
          <a:lstStyle/>
          <a:p>
            <a:r>
              <a:rPr lang="hr-HR" sz="6000" b="1" dirty="0" smtClean="0"/>
              <a:t/>
            </a:r>
            <a:br>
              <a:rPr lang="hr-HR" sz="6000" b="1" dirty="0" smtClean="0"/>
            </a:br>
            <a:r>
              <a:rPr lang="hr-HR" sz="5400" b="1" dirty="0" smtClean="0">
                <a:solidFill>
                  <a:srgbClr val="FF3300"/>
                </a:solidFill>
              </a:rPr>
              <a:t>5 – 300</a:t>
            </a:r>
            <a:br>
              <a:rPr lang="hr-HR" sz="5400" b="1" dirty="0" smtClean="0">
                <a:solidFill>
                  <a:srgbClr val="FF3300"/>
                </a:solidFill>
              </a:rPr>
            </a:br>
            <a:r>
              <a:rPr lang="hr-HR" sz="2400" dirty="0" smtClean="0"/>
              <a:t> </a:t>
            </a:r>
            <a:r>
              <a:rPr lang="hr-HR" sz="6000" b="1" dirty="0"/>
              <a:t/>
            </a:r>
            <a:br>
              <a:rPr lang="hr-HR" sz="6000" b="1" dirty="0"/>
            </a:br>
            <a:endParaRPr lang="hr-HR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509120"/>
            <a:ext cx="5976664" cy="1440160"/>
          </a:xfrm>
        </p:spPr>
        <p:txBody>
          <a:bodyPr>
            <a:norm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ELVES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1196752"/>
            <a:ext cx="8088213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Little people who help 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Santa make presents for 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children are called...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korisnik\AppData\Local\Microsoft\Windows\Temporary Internet Files\Content.IE5\NEOBA620\elf.christmas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80728"/>
            <a:ext cx="1847850" cy="2476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6933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852" y="260648"/>
            <a:ext cx="2664296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5 – 400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4077072"/>
            <a:ext cx="7992888" cy="2780928"/>
          </a:xfrm>
        </p:spPr>
        <p:txBody>
          <a:bodyPr>
            <a:normAutofit fontScale="55000" lnSpcReduction="20000"/>
          </a:bodyPr>
          <a:lstStyle/>
          <a:p>
            <a:r>
              <a:rPr lang="hr-HR" sz="9600" b="1" dirty="0" smtClean="0">
                <a:solidFill>
                  <a:srgbClr val="FFFF00"/>
                </a:solidFill>
              </a:rPr>
              <a:t>DASHER, DANCER, PRANCER, VIXEN, COMET, CUPID, DONNER, BLITZER</a:t>
            </a:r>
            <a:endParaRPr lang="hr-HR" sz="9600" b="1" dirty="0">
              <a:solidFill>
                <a:srgbClr val="FFFF00"/>
              </a:solidFill>
            </a:endParaRPr>
          </a:p>
          <a:p>
            <a:endParaRPr lang="hr-HR" sz="6000" b="1" dirty="0" smtClean="0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35496" y="1052736"/>
            <a:ext cx="9108504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Rudolph is Santa’s reindeer.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Name two more reindeer that </a:t>
            </a:r>
          </a:p>
          <a:p>
            <a:r>
              <a:rPr lang="hr-HR" b="1" dirty="0" smtClean="0">
                <a:solidFill>
                  <a:schemeClr val="bg1"/>
                </a:solidFill>
              </a:rPr>
              <a:t>pull Santa’s sleigh.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korisnik\AppData\Local\Microsoft\Windows\Temporary Internet Files\Content.IE5\R1RUSEZQ\reindeers_pulling_santas_sled_or_sleigh_0521-1009-1013-0121_SMU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79138"/>
            <a:ext cx="3096344" cy="1238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52988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-387424"/>
            <a:ext cx="3456384" cy="142117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1 – 200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8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3817" y="4221088"/>
            <a:ext cx="7560840" cy="2276872"/>
          </a:xfrm>
          <a:ln>
            <a:solidFill>
              <a:srgbClr val="009900"/>
            </a:solidFill>
          </a:ln>
        </p:spPr>
        <p:txBody>
          <a:bodyPr>
            <a:no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LIST         NAUGHTY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-15" y="692696"/>
            <a:ext cx="9108504" cy="35283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b="1" i="1" dirty="0" smtClean="0">
              <a:latin typeface="+mj-lt"/>
            </a:endParaRPr>
          </a:p>
          <a:p>
            <a:r>
              <a:rPr lang="hr-HR" b="1" i="1" dirty="0" smtClean="0">
                <a:latin typeface="+mj-lt"/>
              </a:rPr>
              <a:t>H</a:t>
            </a:r>
            <a:r>
              <a:rPr lang="en-US" b="1" i="1" dirty="0" smtClean="0">
                <a:latin typeface="+mj-lt"/>
              </a:rPr>
              <a:t>e's </a:t>
            </a:r>
            <a:r>
              <a:rPr lang="en-US" b="1" i="1" dirty="0">
                <a:latin typeface="+mj-lt"/>
              </a:rPr>
              <a:t>making a </a:t>
            </a:r>
            <a:r>
              <a:rPr lang="hr-HR" b="1" i="1" dirty="0" smtClean="0">
                <a:latin typeface="+mj-lt"/>
              </a:rPr>
              <a:t>_ _ _ _ </a:t>
            </a:r>
            <a:r>
              <a:rPr lang="en-US" b="1" i="1" dirty="0">
                <a:latin typeface="+mj-lt"/>
              </a:rPr>
              <a:t/>
            </a:r>
            <a:br>
              <a:rPr lang="en-US" b="1" i="1" dirty="0">
                <a:latin typeface="+mj-lt"/>
              </a:rPr>
            </a:br>
            <a:r>
              <a:rPr lang="en-US" b="1" i="1" dirty="0">
                <a:latin typeface="+mj-lt"/>
              </a:rPr>
              <a:t>And checking it twice</a:t>
            </a:r>
            <a:br>
              <a:rPr lang="en-US" b="1" i="1" dirty="0">
                <a:latin typeface="+mj-lt"/>
              </a:rPr>
            </a:br>
            <a:r>
              <a:rPr lang="en-US" b="1" i="1" dirty="0">
                <a:latin typeface="+mj-lt"/>
              </a:rPr>
              <a:t>He's </a:t>
            </a:r>
            <a:r>
              <a:rPr lang="en-US" b="1" i="1" dirty="0" err="1">
                <a:latin typeface="+mj-lt"/>
              </a:rPr>
              <a:t>gonna</a:t>
            </a:r>
            <a:r>
              <a:rPr lang="en-US" b="1" i="1" dirty="0">
                <a:latin typeface="+mj-lt"/>
              </a:rPr>
              <a:t> find out </a:t>
            </a:r>
            <a:endParaRPr lang="hr-HR" b="1" i="1" dirty="0" smtClean="0">
              <a:latin typeface="+mj-lt"/>
            </a:endParaRPr>
          </a:p>
          <a:p>
            <a:r>
              <a:rPr lang="en-US" b="1" i="1" dirty="0" smtClean="0">
                <a:latin typeface="+mj-lt"/>
              </a:rPr>
              <a:t>who's</a:t>
            </a:r>
            <a:r>
              <a:rPr lang="hr-HR" b="1" i="1" dirty="0" smtClean="0">
                <a:latin typeface="+mj-lt"/>
              </a:rPr>
              <a:t> </a:t>
            </a:r>
            <a:r>
              <a:rPr lang="en-US" b="1" i="1" dirty="0" smtClean="0">
                <a:latin typeface="+mj-lt"/>
              </a:rPr>
              <a:t> </a:t>
            </a:r>
            <a:r>
              <a:rPr lang="hr-HR" b="1" i="1" dirty="0" smtClean="0">
                <a:latin typeface="+mj-lt"/>
              </a:rPr>
              <a:t>_ _ _ _ _ _ _ </a:t>
            </a:r>
            <a:r>
              <a:rPr lang="en-US" b="1" i="1" dirty="0" smtClean="0">
                <a:latin typeface="+mj-lt"/>
              </a:rPr>
              <a:t> </a:t>
            </a:r>
            <a:r>
              <a:rPr lang="en-US" b="1" i="1" dirty="0">
                <a:latin typeface="+mj-lt"/>
              </a:rPr>
              <a:t>and nice</a:t>
            </a:r>
            <a:br>
              <a:rPr lang="en-US" b="1" i="1" dirty="0">
                <a:latin typeface="+mj-lt"/>
              </a:rPr>
            </a:br>
            <a:r>
              <a:rPr lang="en-US" b="1" i="1" dirty="0">
                <a:latin typeface="+mj-lt"/>
              </a:rPr>
              <a:t>Santa Claus is coming to town</a:t>
            </a:r>
            <a:br>
              <a:rPr lang="en-US" b="1" i="1" dirty="0">
                <a:latin typeface="+mj-lt"/>
              </a:rPr>
            </a:br>
            <a:endParaRPr lang="hr-HR" b="1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0000"/>
                </a:solidFill>
              </a:rPr>
              <a:t>1 – 300</a:t>
            </a:r>
            <a:br>
              <a:rPr lang="hr-HR" sz="4900" b="1" dirty="0" smtClean="0">
                <a:solidFill>
                  <a:srgbClr val="FF0000"/>
                </a:solidFill>
              </a:rPr>
            </a:br>
            <a:endParaRPr lang="hr-HR" sz="89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9177" y="4365104"/>
            <a:ext cx="7560840" cy="1944216"/>
          </a:xfrm>
        </p:spPr>
        <p:txBody>
          <a:bodyPr>
            <a:normAutofit fontScale="77500" lnSpcReduction="20000"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CHRISTMAS</a:t>
            </a:r>
          </a:p>
          <a:p>
            <a:r>
              <a:rPr lang="hr-HR" sz="8000" b="1" dirty="0" smtClean="0">
                <a:solidFill>
                  <a:srgbClr val="FFFF00"/>
                </a:solidFill>
              </a:rPr>
              <a:t>PRESENTS                 </a:t>
            </a:r>
            <a:endParaRPr lang="hr-HR" sz="6000" b="1" dirty="0" smtClean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764704"/>
            <a:ext cx="9108504" cy="33123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i="1" dirty="0" smtClean="0">
                <a:solidFill>
                  <a:schemeClr val="bg1"/>
                </a:solidFill>
              </a:rPr>
              <a:t>I </a:t>
            </a:r>
            <a:r>
              <a:rPr lang="en-US" b="1" i="1" dirty="0">
                <a:solidFill>
                  <a:schemeClr val="bg1"/>
                </a:solidFill>
              </a:rPr>
              <a:t>don't want a lot </a:t>
            </a:r>
            <a:r>
              <a:rPr lang="en-US" b="1" i="1" dirty="0" smtClean="0">
                <a:solidFill>
                  <a:schemeClr val="bg1"/>
                </a:solidFill>
              </a:rPr>
              <a:t>for</a:t>
            </a:r>
            <a:r>
              <a:rPr lang="hr-HR" b="1" i="1" dirty="0" smtClean="0">
                <a:solidFill>
                  <a:schemeClr val="bg1"/>
                </a:solidFill>
              </a:rPr>
              <a:t> _ _ _ _ _ _ _ _ _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</a:rPr>
              <a:t>There's just one thing I need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I don't care about </a:t>
            </a:r>
            <a:r>
              <a:rPr lang="hr-HR" b="1" i="1" dirty="0" smtClean="0">
                <a:solidFill>
                  <a:schemeClr val="bg1"/>
                </a:solidFill>
              </a:rPr>
              <a:t>_ _ _ _ _ _ _ _</a:t>
            </a:r>
            <a:endParaRPr lang="en-US" b="1" i="1" dirty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</a:rPr>
              <a:t>Underneath the Christmas </a:t>
            </a:r>
            <a:r>
              <a:rPr lang="en-US" b="1" i="1" dirty="0" err="1">
                <a:solidFill>
                  <a:schemeClr val="bg1"/>
                </a:solidFill>
              </a:rPr>
              <a:t>tre</a:t>
            </a:r>
            <a:r>
              <a:rPr lang="hr-HR" b="1" i="1" dirty="0" smtClean="0">
                <a:solidFill>
                  <a:schemeClr val="bg1"/>
                </a:solidFill>
              </a:rPr>
              <a:t>e</a:t>
            </a:r>
            <a:endParaRPr lang="hr-HR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6841" y="44624"/>
            <a:ext cx="3168352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1 </a:t>
            </a:r>
            <a:r>
              <a:rPr lang="hr-HR" sz="4900" b="1" dirty="0">
                <a:solidFill>
                  <a:srgbClr val="FF3300"/>
                </a:solidFill>
              </a:rPr>
              <a:t>– 400</a:t>
            </a:r>
            <a:br>
              <a:rPr lang="hr-HR" sz="4900" b="1" dirty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0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3768" y="4725144"/>
            <a:ext cx="4824536" cy="2016224"/>
          </a:xfrm>
        </p:spPr>
        <p:txBody>
          <a:bodyPr>
            <a:normAutofit fontScale="40000" lnSpcReduction="20000"/>
          </a:bodyPr>
          <a:lstStyle/>
          <a:p>
            <a:endParaRPr lang="hr-HR" sz="3000" dirty="0"/>
          </a:p>
          <a:p>
            <a:r>
              <a:rPr lang="hr-HR" sz="14500" b="1" dirty="0" smtClean="0">
                <a:solidFill>
                  <a:srgbClr val="FFFF00"/>
                </a:solidFill>
              </a:rPr>
              <a:t>SILENT</a:t>
            </a:r>
            <a:r>
              <a:rPr lang="hr-HR" sz="14500" b="1" dirty="0">
                <a:solidFill>
                  <a:srgbClr val="FFFF00"/>
                </a:solidFill>
              </a:rPr>
              <a:t> </a:t>
            </a:r>
            <a:endParaRPr lang="hr-HR" sz="14500" b="1" dirty="0" smtClean="0">
              <a:solidFill>
                <a:srgbClr val="FFFF00"/>
              </a:solidFill>
            </a:endParaRPr>
          </a:p>
          <a:p>
            <a:r>
              <a:rPr lang="hr-HR" sz="14500" b="1" dirty="0" smtClean="0">
                <a:solidFill>
                  <a:srgbClr val="FFFF00"/>
                </a:solidFill>
              </a:rPr>
              <a:t>PEACE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692696"/>
            <a:ext cx="9108504" cy="410445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b="1" dirty="0" smtClean="0">
              <a:solidFill>
                <a:schemeClr val="bg1"/>
              </a:solidFill>
            </a:endParaRPr>
          </a:p>
          <a:p>
            <a:r>
              <a:rPr lang="hr-HR" b="1" i="1" dirty="0" smtClean="0">
                <a:solidFill>
                  <a:schemeClr val="bg1"/>
                </a:solidFill>
              </a:rPr>
              <a:t> </a:t>
            </a:r>
            <a:r>
              <a:rPr lang="hr-HR" sz="4000" b="1" i="1" dirty="0" smtClean="0">
                <a:solidFill>
                  <a:schemeClr val="bg1"/>
                </a:solidFill>
              </a:rPr>
              <a:t>_ _ _ _ _ _  night, holy night</a:t>
            </a:r>
          </a:p>
          <a:p>
            <a:r>
              <a:rPr lang="en-US" sz="4000" b="1" i="1" dirty="0" smtClean="0">
                <a:solidFill>
                  <a:schemeClr val="bg1"/>
                </a:solidFill>
              </a:rPr>
              <a:t>All </a:t>
            </a:r>
            <a:r>
              <a:rPr lang="en-US" sz="4000" b="1" i="1" dirty="0">
                <a:solidFill>
                  <a:schemeClr val="bg1"/>
                </a:solidFill>
              </a:rPr>
              <a:t>is calm, all is bright</a:t>
            </a:r>
            <a:br>
              <a:rPr lang="en-US" sz="4000" b="1" i="1" dirty="0">
                <a:solidFill>
                  <a:schemeClr val="bg1"/>
                </a:solidFill>
              </a:rPr>
            </a:br>
            <a:r>
              <a:rPr lang="en-US" sz="4000" b="1" i="1" dirty="0">
                <a:solidFill>
                  <a:schemeClr val="bg1"/>
                </a:solidFill>
              </a:rPr>
              <a:t>Round yon Virgin Mother and </a:t>
            </a:r>
            <a:r>
              <a:rPr lang="en-US" sz="4000" b="1" i="1" dirty="0" smtClean="0">
                <a:solidFill>
                  <a:schemeClr val="bg1"/>
                </a:solidFill>
              </a:rPr>
              <a:t>Child</a:t>
            </a:r>
            <a:r>
              <a:rPr lang="hr-HR" sz="4000" b="1" i="1" dirty="0" smtClean="0">
                <a:solidFill>
                  <a:schemeClr val="bg1"/>
                </a:solidFill>
              </a:rPr>
              <a:t>   </a:t>
            </a:r>
            <a:r>
              <a:rPr lang="en-US" sz="4000" b="1" i="1" dirty="0" smtClean="0">
                <a:solidFill>
                  <a:schemeClr val="bg1"/>
                </a:solidFill>
              </a:rPr>
              <a:t>Holy </a:t>
            </a:r>
            <a:r>
              <a:rPr lang="en-US" sz="4000" b="1" i="1" dirty="0">
                <a:solidFill>
                  <a:schemeClr val="bg1"/>
                </a:solidFill>
              </a:rPr>
              <a:t>Infant</a:t>
            </a:r>
            <a:r>
              <a:rPr lang="en-US" sz="8000" b="1" i="1" dirty="0">
                <a:solidFill>
                  <a:schemeClr val="bg1"/>
                </a:solidFill>
              </a:rPr>
              <a:t> </a:t>
            </a:r>
            <a:r>
              <a:rPr lang="en-US" sz="4000" b="1" i="1" dirty="0">
                <a:solidFill>
                  <a:schemeClr val="bg1"/>
                </a:solidFill>
              </a:rPr>
              <a:t>so tender and mild</a:t>
            </a:r>
            <a:br>
              <a:rPr lang="en-US" sz="4000" b="1" i="1" dirty="0">
                <a:solidFill>
                  <a:schemeClr val="bg1"/>
                </a:solidFill>
              </a:rPr>
            </a:br>
            <a:r>
              <a:rPr lang="en-US" sz="4000" b="1" i="1" dirty="0">
                <a:solidFill>
                  <a:schemeClr val="bg1"/>
                </a:solidFill>
              </a:rPr>
              <a:t>Sleep in heavenly </a:t>
            </a:r>
            <a:r>
              <a:rPr lang="hr-HR" sz="4000" b="1" i="1" dirty="0" smtClean="0">
                <a:solidFill>
                  <a:schemeClr val="bg1"/>
                </a:solidFill>
              </a:rPr>
              <a:t>_ _ _ _ _ </a:t>
            </a:r>
            <a:r>
              <a:rPr lang="en-US" sz="4000" b="1" i="1" dirty="0" smtClean="0">
                <a:solidFill>
                  <a:schemeClr val="bg1"/>
                </a:solidFill>
              </a:rPr>
              <a:t> </a:t>
            </a:r>
            <a:r>
              <a:rPr lang="hr-HR" sz="8800" b="1" i="1" dirty="0">
                <a:solidFill>
                  <a:schemeClr val="bg1"/>
                </a:solidFill>
              </a:rPr>
              <a:t/>
            </a:r>
            <a:br>
              <a:rPr lang="hr-HR" sz="8800" b="1" i="1" dirty="0">
                <a:solidFill>
                  <a:schemeClr val="bg1"/>
                </a:solidFill>
              </a:rPr>
            </a:br>
            <a:endParaRPr lang="hr-HR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987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368</Words>
  <Application>Microsoft Office PowerPoint</Application>
  <PresentationFormat>On-screen Show (4:3)</PresentationFormat>
  <Paragraphs>121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CHRISTMAS  JEOPARDY</vt:lpstr>
      <vt:lpstr>Slide 2</vt:lpstr>
      <vt:lpstr>Slide 3</vt:lpstr>
      <vt:lpstr>Slide 4</vt:lpstr>
      <vt:lpstr>  1 – 200 </vt:lpstr>
      <vt:lpstr>Slide 6</vt:lpstr>
      <vt:lpstr> 1 – 300 </vt:lpstr>
      <vt:lpstr>Slide 8</vt:lpstr>
      <vt:lpstr>   1 – 400  </vt:lpstr>
      <vt:lpstr>Slide 10</vt:lpstr>
      <vt:lpstr>  </vt:lpstr>
      <vt:lpstr>Slide 12</vt:lpstr>
      <vt:lpstr>  2 – 200  </vt:lpstr>
      <vt:lpstr>Slide 14</vt:lpstr>
      <vt:lpstr> Jesus’ mother and ´father´  are ...</vt:lpstr>
      <vt:lpstr>Slide 16</vt:lpstr>
      <vt:lpstr> Melchior, Balthazar and Casper are the  three ...</vt:lpstr>
      <vt:lpstr>Slide 18</vt:lpstr>
      <vt:lpstr>    3 – 100 </vt:lpstr>
      <vt:lpstr>Slide 20</vt:lpstr>
      <vt:lpstr>Slide 21</vt:lpstr>
      <vt:lpstr>Slide 22</vt:lpstr>
      <vt:lpstr> 3 – 300 </vt:lpstr>
      <vt:lpstr>Slide 24</vt:lpstr>
      <vt:lpstr> 3 – 400 </vt:lpstr>
      <vt:lpstr>Slide 26</vt:lpstr>
      <vt:lpstr> 4  - 100 </vt:lpstr>
      <vt:lpstr>Slide 28</vt:lpstr>
      <vt:lpstr>  </vt:lpstr>
      <vt:lpstr>Slide 30</vt:lpstr>
      <vt:lpstr>   4 – 300  </vt:lpstr>
      <vt:lpstr>Slide 32</vt:lpstr>
      <vt:lpstr>  4 – 400 </vt:lpstr>
      <vt:lpstr>Slide 34</vt:lpstr>
      <vt:lpstr> 5 – 100  </vt:lpstr>
      <vt:lpstr>Slide 36</vt:lpstr>
      <vt:lpstr>  5 – 200   </vt:lpstr>
      <vt:lpstr>Slide 38</vt:lpstr>
      <vt:lpstr> 5 – 300   </vt:lpstr>
      <vt:lpstr>Slide 40</vt:lpstr>
      <vt:lpstr>   5 – 400  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korisnik</dc:creator>
  <cp:lastModifiedBy>Sanja Ivos</cp:lastModifiedBy>
  <cp:revision>83</cp:revision>
  <dcterms:created xsi:type="dcterms:W3CDTF">2014-06-27T14:31:36Z</dcterms:created>
  <dcterms:modified xsi:type="dcterms:W3CDTF">2015-12-07T16:35:36Z</dcterms:modified>
</cp:coreProperties>
</file>